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Montserrat" panose="02000505000000020004" pitchFamily="2" charset="0"/>
      <p:regular r:id="rId26"/>
      <p:bold r:id="rId27"/>
      <p:italic r:id="rId28"/>
      <p:boldItalic r:id="rId29"/>
    </p:embeddedFont>
    <p:embeddedFont>
      <p:font typeface="Montserrat Light" panose="00000400000000000000" pitchFamily="2" charset="0"/>
      <p:regular r:id="rId30"/>
      <p:bold r:id="rId31"/>
      <p:italic r:id="rId32"/>
      <p:boldItalic r:id="rId33"/>
    </p:embeddedFont>
    <p:embeddedFont>
      <p:font typeface="Montserrat SemiBold" panose="000007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7b9702fc9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17b9702fc9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7b9702fc9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17b9702fc9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83f929bf8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83f929bf8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b9702fc9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g17b9702fc9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9a3bad478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79a3bad478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83f929bf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83f929bf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79a3bad478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79a3bad478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83f929bf8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183f929bf8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79a3bad478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g179a3bad478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bac046ac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bac046ac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79a3bad478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179a3bad478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7b41ecef5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17b41ecef5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testo verticale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a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C617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  <p:cxnSp>
        <p:nvCxnSpPr>
          <p:cNvPr id="11" name="Google Shape;11;p1"/>
          <p:cNvCxnSpPr/>
          <p:nvPr/>
        </p:nvCxnSpPr>
        <p:spPr>
          <a:xfrm>
            <a:off x="850859" y="236570"/>
            <a:ext cx="0" cy="64161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" name="Google Shape;12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212923" y="236570"/>
            <a:ext cx="396274" cy="13046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 descr="Logo&#10;&#10;Description automatically generated"/>
          <p:cNvPicPr preferRelativeResize="0"/>
          <p:nvPr/>
        </p:nvPicPr>
        <p:blipFill rotWithShape="1">
          <a:blip r:embed="rId1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82" y="6176963"/>
            <a:ext cx="745756" cy="59271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unit.dev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hyperlink" Target="https://github.com/lucamartiger/bUnitDemo" TargetMode="External"/><Relationship Id="rId4" Type="http://schemas.openxmlformats.org/officeDocument/2006/relationships/hyperlink" Target="https://youtu.be/Co7QetPYiO4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luca-martini-2067a5197/" TargetMode="External"/><Relationship Id="rId5" Type="http://schemas.openxmlformats.org/officeDocument/2006/relationships/hyperlink" Target="mailto:lucamart@gmail.com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/>
          <p:nvPr/>
        </p:nvSpPr>
        <p:spPr>
          <a:xfrm>
            <a:off x="1055959" y="112425"/>
            <a:ext cx="11136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bUnit: a testing library components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302416" y="5406758"/>
            <a:ext cx="4684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December 16, 2022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Live webinar in Microsoft Teams</a:t>
            </a:r>
            <a:endParaRPr/>
          </a:p>
        </p:txBody>
      </p:sp>
      <p:pic>
        <p:nvPicPr>
          <p:cNvPr id="89" name="Google Shape;89;p1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5939" y="5436281"/>
            <a:ext cx="1150886" cy="1150887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2302416" y="6288723"/>
            <a:ext cx="4684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b="1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Luca Martini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7450123" y="3342738"/>
            <a:ext cx="3824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700" i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Another embarrassing session…</a:t>
            </a:r>
            <a:endParaRPr sz="1300" i="1"/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4700" y="2273400"/>
            <a:ext cx="5662299" cy="273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/>
        </p:nvSpPr>
        <p:spPr>
          <a:xfrm>
            <a:off x="1055953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Providing input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1210500" y="1492300"/>
            <a:ext cx="6665700" cy="4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provide different types of input: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classic parameters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(also two way binding)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cascading parameters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event handlers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RenderFragments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Easy dependency injection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(classic modes)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6750" y="2647150"/>
            <a:ext cx="4721201" cy="35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/>
        </p:nvSpPr>
        <p:spPr>
          <a:xfrm>
            <a:off x="1055953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Interactions</a:t>
            </a:r>
            <a:endParaRPr/>
          </a:p>
        </p:txBody>
      </p:sp>
      <p:sp>
        <p:nvSpPr>
          <p:cNvPr id="165" name="Google Shape;165;p23"/>
          <p:cNvSpPr txBox="1"/>
          <p:nvPr/>
        </p:nvSpPr>
        <p:spPr>
          <a:xfrm>
            <a:off x="1091875" y="2459250"/>
            <a:ext cx="49044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Call component methods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Invoke event handlers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…what else ?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49200" y="3873250"/>
            <a:ext cx="5890924" cy="261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518" b="30931"/>
          <a:stretch/>
        </p:blipFill>
        <p:spPr>
          <a:xfrm>
            <a:off x="1587225" y="4398750"/>
            <a:ext cx="1948500" cy="44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1055953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Interactions (1)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1055950" y="1337850"/>
            <a:ext cx="8078100" cy="51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bUnit comes with helper that makes possible invoke all type of event handlers: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Clipboard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Drag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Focus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General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Input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Keyboard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Media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Mouse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Pointer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Progress events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○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Touch event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4" name="Google Shape;1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600" y="2659800"/>
            <a:ext cx="4998925" cy="374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 txBox="1"/>
          <p:nvPr/>
        </p:nvSpPr>
        <p:spPr>
          <a:xfrm>
            <a:off x="1055953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Verifying output</a:t>
            </a:r>
            <a:endParaRPr/>
          </a:p>
        </p:txBody>
      </p:sp>
      <p:sp>
        <p:nvSpPr>
          <p:cNvPr id="180" name="Google Shape;180;p25"/>
          <p:cNvSpPr txBox="1"/>
          <p:nvPr/>
        </p:nvSpPr>
        <p:spPr>
          <a:xfrm>
            <a:off x="1201525" y="1662850"/>
            <a:ext cx="81522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Markup verification: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verify the result on the browser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Component state verification: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check property values and inner components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Command results check: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(even on database)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1" name="Google Shape;181;p25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8179" y="3790275"/>
            <a:ext cx="4391323" cy="266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/>
        </p:nvSpPr>
        <p:spPr>
          <a:xfrm>
            <a:off x="1055959" y="112425"/>
            <a:ext cx="111360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Markup semantical comparison</a:t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1133194" y="2272432"/>
            <a:ext cx="10981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Avoid HTML string comparison !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verify markup semantically: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two markup snippets are equals if the browser result looks the same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also ignore some HTML elements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 also use Regex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4575" y="4434350"/>
            <a:ext cx="3829975" cy="2154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 txBox="1"/>
          <p:nvPr/>
        </p:nvSpPr>
        <p:spPr>
          <a:xfrm>
            <a:off x="1055959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Other (advanced) features</a:t>
            </a:r>
            <a:endParaRPr/>
          </a:p>
        </p:txBody>
      </p:sp>
      <p:sp>
        <p:nvSpPr>
          <p:cNvPr id="194" name="Google Shape;194;p27"/>
          <p:cNvSpPr txBox="1"/>
          <p:nvPr/>
        </p:nvSpPr>
        <p:spPr>
          <a:xfrm>
            <a:off x="1133200" y="1657550"/>
            <a:ext cx="7015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FindComponent method for finding child components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Child control replacement with another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(mock what you don’t need to test)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Faking authorization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14300" y="2151025"/>
            <a:ext cx="3422826" cy="439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/>
        </p:nvSpPr>
        <p:spPr>
          <a:xfrm>
            <a:off x="1055959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So, is it useful ?</a:t>
            </a:r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1106275" y="1522900"/>
            <a:ext cx="8127600" cy="41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Classic test “limits”: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Long configuration time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(huge dependency injection difficulties)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Testing markup is usually very hard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(you must be able to identify UI elements)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It’s easier for simple projects, otherwise you have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to write tests from the project’s beginning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(Ufficio Web? mmm…)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4125" y="4881950"/>
            <a:ext cx="2857774" cy="174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 txBox="1"/>
          <p:nvPr/>
        </p:nvSpPr>
        <p:spPr>
          <a:xfrm>
            <a:off x="1055959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Questions &amp; Answers</a:t>
            </a:r>
            <a:endParaRPr/>
          </a:p>
        </p:txBody>
      </p:sp>
      <p:sp>
        <p:nvSpPr>
          <p:cNvPr id="208" name="Google Shape;208;p29"/>
          <p:cNvSpPr txBox="1"/>
          <p:nvPr/>
        </p:nvSpPr>
        <p:spPr>
          <a:xfrm>
            <a:off x="1537124" y="2068175"/>
            <a:ext cx="46476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Mmm…No…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Read the documentation !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…&lt;&lt;Arrrangiatevi&gt;&gt; !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07"/>
          <a:stretch/>
        </p:blipFill>
        <p:spPr>
          <a:xfrm>
            <a:off x="7333550" y="3717400"/>
            <a:ext cx="3958800" cy="263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/>
        </p:nvSpPr>
        <p:spPr>
          <a:xfrm>
            <a:off x="1055959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Resources</a:t>
            </a:r>
            <a:endParaRPr/>
          </a:p>
        </p:txBody>
      </p:sp>
      <p:sp>
        <p:nvSpPr>
          <p:cNvPr id="215" name="Google Shape;215;p30"/>
          <p:cNvSpPr txBox="1"/>
          <p:nvPr/>
        </p:nvSpPr>
        <p:spPr>
          <a:xfrm>
            <a:off x="1124223" y="1718100"/>
            <a:ext cx="75291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 u="sng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https://bunit.dev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documentation is very comprehensive !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 u="sng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https://youtu.be/Co7QetPYiO4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useful session that explains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we should write tests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 u="sng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https://github.com/lucamartiger/bUnitDemo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repository of this demo on github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(essentially spaghetti code)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6" name="Google Shape;216;p30"/>
          <p:cNvPicPr preferRelativeResize="0"/>
          <p:nvPr/>
        </p:nvPicPr>
        <p:blipFill rotWithShape="1"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12700" y="253062"/>
            <a:ext cx="2631852" cy="6351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/>
        </p:nvSpPr>
        <p:spPr>
          <a:xfrm>
            <a:off x="1056009" y="139350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Contacts</a:t>
            </a:r>
            <a:endParaRPr/>
          </a:p>
        </p:txBody>
      </p:sp>
      <p:pic>
        <p:nvPicPr>
          <p:cNvPr id="222" name="Google Shape;22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7227" y="4462628"/>
            <a:ext cx="506427" cy="506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3990" y="3765754"/>
            <a:ext cx="506427" cy="506427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1786934" y="3846257"/>
            <a:ext cx="355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lucamart@gmail.com</a:t>
            </a:r>
            <a:r>
              <a:rPr lang="it-IT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1786926" y="4546575"/>
            <a:ext cx="6178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600" u="sng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https://www.linkedin.com/in/luca-martini-2067a5197/</a:t>
            </a:r>
            <a:r>
              <a:rPr lang="it-IT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6" name="Google Shape;226;p31"/>
          <p:cNvSpPr txBox="1"/>
          <p:nvPr/>
        </p:nvSpPr>
        <p:spPr>
          <a:xfrm>
            <a:off x="1136425" y="2031675"/>
            <a:ext cx="7574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find me in front of the Doctor!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Call me: we can drink a </a:t>
            </a:r>
            <a:r>
              <a:rPr lang="it-IT" sz="24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good </a:t>
            </a: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coffee together!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18301" y="2750170"/>
            <a:ext cx="2800374" cy="37338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/>
        </p:nvSpPr>
        <p:spPr>
          <a:xfrm>
            <a:off x="1055959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Pay attention</a:t>
            </a:r>
            <a:endParaRPr/>
          </a:p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80725" y="3494325"/>
            <a:ext cx="4928251" cy="315685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>
            <a:off x="1164825" y="2024700"/>
            <a:ext cx="9122100" cy="40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session has been almost entirely written inside a bar :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may contains explicit contents, personal opinions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and evident errors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lot of wine has been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mistreated during its production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enjoy it easily like tasting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 fresh glass of Prosecco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2950" y="174175"/>
            <a:ext cx="2362149" cy="147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1055936" y="112413"/>
            <a:ext cx="1090224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Who am I ?</a:t>
            </a:r>
            <a:endParaRPr/>
          </a:p>
        </p:txBody>
      </p:sp>
      <p:sp>
        <p:nvSpPr>
          <p:cNvPr id="106" name="Google Shape;106;p15"/>
          <p:cNvSpPr/>
          <p:nvPr/>
        </p:nvSpPr>
        <p:spPr>
          <a:xfrm>
            <a:off x="1055925" y="2061200"/>
            <a:ext cx="7548300" cy="3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 am the same person of the last year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 am developer grown up in Hunext Software who loves coding and joking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Recently I made a mistake: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now I’m married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7" name="Google Shape;107;p1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04125" y="1875375"/>
            <a:ext cx="2606577" cy="384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/>
          <p:nvPr/>
        </p:nvSpPr>
        <p:spPr>
          <a:xfrm>
            <a:off x="1055936" y="112413"/>
            <a:ext cx="1090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Session plan</a:t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1055925" y="1287800"/>
            <a:ext cx="6810300" cy="51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What is bUnit and why is it necessary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to use it :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○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Basic notions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○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Providing input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○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Interactions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marR="0" lvl="1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○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Verifying output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Other (advanced) features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Is it useful ?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Resources &amp; Contacts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1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…and obviously some code!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609"/>
          <a:stretch/>
        </p:blipFill>
        <p:spPr>
          <a:xfrm>
            <a:off x="8324225" y="1617250"/>
            <a:ext cx="2916100" cy="42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6"/>
          <p:cNvSpPr/>
          <p:nvPr/>
        </p:nvSpPr>
        <p:spPr>
          <a:xfrm>
            <a:off x="8794100" y="5922375"/>
            <a:ext cx="21567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i="1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how good is this coffee ?</a:t>
            </a:r>
            <a:endParaRPr sz="1200" i="1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/>
          <p:nvPr/>
        </p:nvSpPr>
        <p:spPr>
          <a:xfrm>
            <a:off x="1055936" y="112413"/>
            <a:ext cx="1090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is bUnit</a:t>
            </a:r>
            <a:endParaRPr/>
          </a:p>
        </p:txBody>
      </p:sp>
      <p:sp>
        <p:nvSpPr>
          <p:cNvPr id="121" name="Google Shape;121;p17"/>
          <p:cNvSpPr/>
          <p:nvPr/>
        </p:nvSpPr>
        <p:spPr>
          <a:xfrm>
            <a:off x="1055925" y="2368526"/>
            <a:ext cx="8100000" cy="26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It’s a testing library for Blazor components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is available on Nuget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You can add it on your testing framework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(you don’t have to change your testing way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…maybe your code!)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0725" y="4126713"/>
            <a:ext cx="2731275" cy="27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 txBox="1"/>
          <p:nvPr/>
        </p:nvSpPr>
        <p:spPr>
          <a:xfrm>
            <a:off x="1055936" y="112413"/>
            <a:ext cx="10902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What is bUnit (1)</a:t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1055925" y="2140500"/>
            <a:ext cx="8136000" cy="32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doesn’t run on browser (no JS…muahah !)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Very fast (milliseconds) like regular tests</a:t>
            </a: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b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73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Montserrat Light"/>
              <a:buChar char="●"/>
            </a:pPr>
            <a:r>
              <a:rPr lang="it-IT" sz="25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It supports C# or razor syntax</a:t>
            </a:r>
            <a:endParaRPr sz="25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8825" y="3429000"/>
            <a:ext cx="2214300" cy="12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60725" y="4126713"/>
            <a:ext cx="2731275" cy="273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/>
        </p:nvSpPr>
        <p:spPr>
          <a:xfrm>
            <a:off x="1055936" y="112413"/>
            <a:ext cx="10902243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Why is it necessary ?</a:t>
            </a:r>
            <a:endParaRPr/>
          </a:p>
        </p:txBody>
      </p:sp>
      <p:sp>
        <p:nvSpPr>
          <p:cNvPr id="136" name="Google Shape;136;p19"/>
          <p:cNvSpPr txBox="1"/>
          <p:nvPr/>
        </p:nvSpPr>
        <p:spPr>
          <a:xfrm>
            <a:off x="1141677" y="2089947"/>
            <a:ext cx="10645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Some features are difficult to test in Blazor components: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Components have life cycle methods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Parameters must be passed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Event handlers must be invoked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66412" y="3048450"/>
            <a:ext cx="4020776" cy="335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7809238" y="6401550"/>
            <a:ext cx="3935100" cy="2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i="1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poor LG is worrying</a:t>
            </a:r>
            <a:endParaRPr sz="1200" i="1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/>
        </p:nvSpPr>
        <p:spPr>
          <a:xfrm>
            <a:off x="1055937" y="112413"/>
            <a:ext cx="1066229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How to use it</a:t>
            </a:r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1201525" y="1258900"/>
            <a:ext cx="8214600" cy="3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Install it: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dotnet new --install bunit.template</a:t>
            </a:r>
            <a:br>
              <a:rPr lang="it-IT" sz="2400" b="1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endParaRPr sz="2400"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Create a new bUnit project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Select unit test type: xUnit, NUnit or MSTest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Reference the project that contains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components to test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45" name="Google Shape;14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825" y="4287925"/>
            <a:ext cx="4315674" cy="24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/>
        </p:nvSpPr>
        <p:spPr>
          <a:xfrm>
            <a:off x="1055953" y="112425"/>
            <a:ext cx="11136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6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Basic notions</a:t>
            </a:r>
            <a:endParaRPr/>
          </a:p>
        </p:txBody>
      </p:sp>
      <p:sp>
        <p:nvSpPr>
          <p:cNvPr id="151" name="Google Shape;151;p21"/>
          <p:cNvSpPr txBox="1"/>
          <p:nvPr/>
        </p:nvSpPr>
        <p:spPr>
          <a:xfrm>
            <a:off x="1219475" y="1896225"/>
            <a:ext cx="68244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C# or Razor syntax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Instance the component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(you can use also the &lt;text&gt; notion)</a:t>
            </a:r>
            <a:b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</a:b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 Light"/>
              <a:buChar char="●"/>
            </a:pPr>
            <a:r>
              <a:rPr lang="it-IT" sz="24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Test context inheritance</a:t>
            </a:r>
            <a:endParaRPr sz="2400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7225" y="2725825"/>
            <a:ext cx="3843326" cy="384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720</Words>
  <Application>Microsoft Office PowerPoint</Application>
  <PresentationFormat>Widescreen</PresentationFormat>
  <Paragraphs>105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Montserrat</vt:lpstr>
      <vt:lpstr>Arial</vt:lpstr>
      <vt:lpstr>Calibri</vt:lpstr>
      <vt:lpstr>Courier New</vt:lpstr>
      <vt:lpstr>Montserrat SemiBold</vt:lpstr>
      <vt:lpstr>Montserrat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cp:lastModifiedBy>Luca Martini</cp:lastModifiedBy>
  <cp:revision>1</cp:revision>
  <dcterms:modified xsi:type="dcterms:W3CDTF">2022-12-15T20:54:00Z</dcterms:modified>
</cp:coreProperties>
</file>